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5" r:id="rId4"/>
    <p:sldId id="266" r:id="rId5"/>
    <p:sldId id="264" r:id="rId6"/>
    <p:sldId id="267" r:id="rId7"/>
    <p:sldId id="262" r:id="rId8"/>
    <p:sldId id="260" r:id="rId9"/>
    <p:sldId id="261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A6D5"/>
    <a:srgbClr val="6C6D70"/>
    <a:srgbClr val="004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06336672347363E-2"/>
          <c:y val="0.11857847018293717"/>
          <c:w val="0.7946008598017803"/>
          <c:h val="0.7559267511395799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289419772412392E-3"/>
                  <c:y val="-5.243385113886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26-46C2-8A6B-88B543ECE4D8}"/>
                </c:ext>
              </c:extLst>
            </c:dLbl>
            <c:dLbl>
              <c:idx val="1"/>
              <c:layout>
                <c:manualLayout>
                  <c:x val="-1.142564846017217E-2"/>
                  <c:y val="-3.392778603102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26-46C2-8A6B-88B543ECE4D8}"/>
                </c:ext>
              </c:extLst>
            </c:dLbl>
            <c:dLbl>
              <c:idx val="2"/>
              <c:layout>
                <c:manualLayout>
                  <c:x val="3.2644709886205598E-3"/>
                  <c:y val="-3.084344184639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26-46C2-8A6B-88B543ECE4D8}"/>
                </c:ext>
              </c:extLst>
            </c:dLbl>
            <c:dLbl>
              <c:idx val="3"/>
              <c:layout>
                <c:manualLayout>
                  <c:x val="-2.5778405839930081E-2"/>
                  <c:y val="-4.87751814735162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Dosis" panose="02010503020202060003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978351194902674E-2"/>
                      <c:h val="6.04839308102443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4926-46C2-8A6B-88B543ECE4D8}"/>
                </c:ext>
              </c:extLst>
            </c:dLbl>
            <c:dLbl>
              <c:idx val="4"/>
              <c:layout>
                <c:manualLayout>
                  <c:x val="-5.8074631617635708E-2"/>
                  <c:y val="-4.7059443529285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5-47CF-93CB-B8F2BD33FE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Dosis" panose="02010503020202060003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1996</c:v>
                </c:pt>
                <c:pt idx="1">
                  <c:v>2005</c:v>
                </c:pt>
                <c:pt idx="2">
                  <c:v>2018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Hoja1!$B$2:$B$6</c:f>
              <c:numCache>
                <c:formatCode>0.0%</c:formatCode>
                <c:ptCount val="5"/>
                <c:pt idx="0">
                  <c:v>2.4018322578288398E-2</c:v>
                </c:pt>
                <c:pt idx="1">
                  <c:v>1.4687895843401577E-2</c:v>
                </c:pt>
                <c:pt idx="2">
                  <c:v>1.4809329417160807E-2</c:v>
                </c:pt>
                <c:pt idx="3">
                  <c:v>1.1513542523194328E-2</c:v>
                </c:pt>
                <c:pt idx="4">
                  <c:v>8.9643658433439608E-3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26-46C2-8A6B-88B543ECE4D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Hogares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690119448792789E-2"/>
                  <c:y val="-7.0939916246698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26-46C2-8A6B-88B543ECE4D8}"/>
                </c:ext>
              </c:extLst>
            </c:dLbl>
            <c:dLbl>
              <c:idx val="1"/>
              <c:layout>
                <c:manualLayout>
                  <c:x val="-3.5909180874826814E-2"/>
                  <c:y val="-5.551819532350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26-46C2-8A6B-88B543ECE4D8}"/>
                </c:ext>
              </c:extLst>
            </c:dLbl>
            <c:dLbl>
              <c:idx val="2"/>
              <c:layout>
                <c:manualLayout>
                  <c:x val="-1.7954590437413407E-2"/>
                  <c:y val="-4.3180818584946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26-46C2-8A6B-88B543ECE4D8}"/>
                </c:ext>
              </c:extLst>
            </c:dLbl>
            <c:dLbl>
              <c:idx val="3"/>
              <c:layout>
                <c:manualLayout>
                  <c:x val="-6.0072090280901734E-2"/>
                  <c:y val="-5.6987627442366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26-46C2-8A6B-88B543ECE4D8}"/>
                </c:ext>
              </c:extLst>
            </c:dLbl>
            <c:dLbl>
              <c:idx val="4"/>
              <c:layout>
                <c:manualLayout>
                  <c:x val="-5.4444967141533476E-2"/>
                  <c:y val="-5.2288270588094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F5-47CF-93CB-B8F2BD33FE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Dosis" panose="02010503020202060003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1996</c:v>
                </c:pt>
                <c:pt idx="1">
                  <c:v>2005</c:v>
                </c:pt>
                <c:pt idx="2">
                  <c:v>2018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Hoja1!$C$2:$C$6</c:f>
              <c:numCache>
                <c:formatCode>0.0%</c:formatCode>
                <c:ptCount val="5"/>
                <c:pt idx="0">
                  <c:v>3.7472312751821724E-2</c:v>
                </c:pt>
                <c:pt idx="1">
                  <c:v>2.350051599039012E-2</c:v>
                </c:pt>
                <c:pt idx="2">
                  <c:v>3.4709807503749822E-2</c:v>
                </c:pt>
                <c:pt idx="3">
                  <c:v>2.8663233547057871E-2</c:v>
                </c:pt>
                <c:pt idx="4">
                  <c:v>2.4289704133112416E-2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26-46C2-8A6B-88B543ECE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355695"/>
        <c:axId val="1664368175"/>
      </c:lineChart>
      <c:catAx>
        <c:axId val="166435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+mn-ea"/>
                <a:cs typeface="+mn-cs"/>
              </a:defRPr>
            </a:pPr>
            <a:endParaRPr lang="es-CO"/>
          </a:p>
        </c:txPr>
        <c:crossAx val="1664368175"/>
        <c:crosses val="autoZero"/>
        <c:auto val="1"/>
        <c:lblAlgn val="ctr"/>
        <c:lblOffset val="100"/>
        <c:noMultiLvlLbl val="0"/>
      </c:catAx>
      <c:valAx>
        <c:axId val="1664368175"/>
        <c:scaling>
          <c:orientation val="minMax"/>
          <c:max val="6.0000000000000012E-2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+mn-ea"/>
                <a:cs typeface="+mn-cs"/>
              </a:defRPr>
            </a:pPr>
            <a:endParaRPr lang="es-CO"/>
          </a:p>
        </c:txPr>
        <c:crossAx val="166435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046992959538557E-2"/>
          <c:y val="0.11062179024330752"/>
          <c:w val="0.32343761647349739"/>
          <c:h val="0.11200888653568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osis" panose="02010503020202060003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8939461063877E-2"/>
          <c:y val="3.4047485640710556E-2"/>
          <c:w val="0.93109149231421739"/>
          <c:h val="0.6653479329860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69191130751439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68-486E-9554-03ABAA49F99F}"/>
                </c:ext>
              </c:extLst>
            </c:dLbl>
            <c:dLbl>
              <c:idx val="3"/>
              <c:layout>
                <c:manualLayout>
                  <c:x val="-1.6919113075143984E-2"/>
                  <c:y val="1.556980267420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68-486E-9554-03ABAA49F99F}"/>
                </c:ext>
              </c:extLst>
            </c:dLbl>
            <c:dLbl>
              <c:idx val="5"/>
              <c:layout>
                <c:manualLayout>
                  <c:x val="-2.1533416641092203E-2"/>
                  <c:y val="-3.8924506685514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68-486E-9554-03ABAA49F9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osis" panose="02010503020202060003"/>
                    <a:ea typeface="Cambria" panose="02040503050406030204" pitchFamily="18" charset="0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Nuclear</c:v>
                </c:pt>
                <c:pt idx="1">
                  <c:v>Extenso</c:v>
                </c:pt>
                <c:pt idx="2">
                  <c:v>Familiares sin núcleo</c:v>
                </c:pt>
                <c:pt idx="3">
                  <c:v>Compuesto</c:v>
                </c:pt>
                <c:pt idx="4">
                  <c:v>Unipersonal</c:v>
                </c:pt>
                <c:pt idx="5">
                  <c:v>Sin núcleo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0.65500000000000003</c:v>
                </c:pt>
                <c:pt idx="1">
                  <c:v>0.221</c:v>
                </c:pt>
                <c:pt idx="2">
                  <c:v>2.7E-2</c:v>
                </c:pt>
                <c:pt idx="3">
                  <c:v>3.9E-2</c:v>
                </c:pt>
                <c:pt idx="4">
                  <c:v>5.0999999999999997E-2</c:v>
                </c:pt>
                <c:pt idx="5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8-486E-9554-03ABAA49F99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Nuclear</c:v>
                </c:pt>
                <c:pt idx="1">
                  <c:v>Extenso</c:v>
                </c:pt>
                <c:pt idx="2">
                  <c:v>Familiares sin núcleo</c:v>
                </c:pt>
                <c:pt idx="3">
                  <c:v>Compuesto</c:v>
                </c:pt>
                <c:pt idx="4">
                  <c:v>Unipersonal</c:v>
                </c:pt>
                <c:pt idx="5">
                  <c:v>Sin núcleo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0.60399999999999998</c:v>
                </c:pt>
                <c:pt idx="1">
                  <c:v>0.22500000000000001</c:v>
                </c:pt>
                <c:pt idx="2">
                  <c:v>3.2000000000000001E-2</c:v>
                </c:pt>
                <c:pt idx="3">
                  <c:v>3.1E-2</c:v>
                </c:pt>
                <c:pt idx="4">
                  <c:v>0.10199999999999999</c:v>
                </c:pt>
                <c:pt idx="5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8-486E-9554-03ABAA49F99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7667083205460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68-486E-9554-03ABAA49F99F}"/>
                </c:ext>
              </c:extLst>
            </c:dLbl>
            <c:dLbl>
              <c:idx val="3"/>
              <c:layout>
                <c:manualLayout>
                  <c:x val="6.1524047545976589E-3"/>
                  <c:y val="-7.13607712243901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68-486E-9554-03ABAA49F9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osis" panose="02010503020202060003"/>
                    <a:ea typeface="Cambria" panose="02040503050406030204" pitchFamily="18" charset="0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Nuclear</c:v>
                </c:pt>
                <c:pt idx="1">
                  <c:v>Extenso</c:v>
                </c:pt>
                <c:pt idx="2">
                  <c:v>Familiares sin núcleo</c:v>
                </c:pt>
                <c:pt idx="3">
                  <c:v>Compuesto</c:v>
                </c:pt>
                <c:pt idx="4">
                  <c:v>Unipersonal</c:v>
                </c:pt>
                <c:pt idx="5">
                  <c:v>Sin núcleo</c:v>
                </c:pt>
              </c:strCache>
            </c:strRef>
          </c:cat>
          <c:val>
            <c:numRef>
              <c:f>Hoja1!$D$2:$D$7</c:f>
              <c:numCache>
                <c:formatCode>0.0%</c:formatCode>
                <c:ptCount val="6"/>
                <c:pt idx="0">
                  <c:v>0.56664850364274999</c:v>
                </c:pt>
                <c:pt idx="1">
                  <c:v>0.16559215565184932</c:v>
                </c:pt>
                <c:pt idx="2">
                  <c:v>5.0131279977853327E-2</c:v>
                </c:pt>
                <c:pt idx="3">
                  <c:v>2.4729515222783494E-2</c:v>
                </c:pt>
                <c:pt idx="4">
                  <c:v>0.18560756929804442</c:v>
                </c:pt>
                <c:pt idx="5">
                  <c:v>7.2909762067195046E-3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68-486E-9554-03ABAA49F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64404783"/>
        <c:axId val="1664386895"/>
      </c:barChart>
      <c:catAx>
        <c:axId val="166440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Cambria" panose="02040503050406030204" pitchFamily="18" charset="0"/>
                <a:cs typeface="+mn-cs"/>
              </a:defRPr>
            </a:pPr>
            <a:endParaRPr lang="es-CO"/>
          </a:p>
        </c:txPr>
        <c:crossAx val="1664386895"/>
        <c:crosses val="autoZero"/>
        <c:auto val="1"/>
        <c:lblAlgn val="ctr"/>
        <c:lblOffset val="100"/>
        <c:noMultiLvlLbl val="0"/>
      </c:catAx>
      <c:valAx>
        <c:axId val="1664386895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Cambria" panose="02040503050406030204" pitchFamily="18" charset="0"/>
                <a:cs typeface="+mn-cs"/>
              </a:defRPr>
            </a:pPr>
            <a:endParaRPr lang="es-CO"/>
          </a:p>
        </c:txPr>
        <c:crossAx val="166440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27259149703754"/>
          <c:y val="0"/>
          <c:w val="0.31161845304806846"/>
          <c:h val="0.11192818520464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osis" panose="02010503020202060003"/>
              <a:ea typeface="Cambria" panose="02040503050406030204" pitchFamily="18" charset="0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Dosis" panose="02010503020202060003"/>
          <a:ea typeface="Cambria" panose="02040503050406030204" pitchFamily="18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12125421628973"/>
          <c:y val="0.13026439026573283"/>
          <c:w val="0.68112161331095888"/>
          <c:h val="0.8671104686230968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6C1-475E-B32A-15CAC27BB665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1-475E-B32A-15CAC27BB66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C1-475E-B32A-15CAC27BB665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6C1-475E-B32A-15CAC27BB665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C1-475E-B32A-15CAC27BB665}"/>
              </c:ext>
            </c:extLst>
          </c:dPt>
          <c:dLbls>
            <c:dLbl>
              <c:idx val="0"/>
              <c:layout>
                <c:manualLayout>
                  <c:x val="-0.23585928632348929"/>
                  <c:y val="5.19286152108707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Dosis" panose="02010503020202060003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53979621866463"/>
                      <c:h val="0.205518464509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6C1-475E-B32A-15CAC27BB665}"/>
                </c:ext>
              </c:extLst>
            </c:dLbl>
            <c:dLbl>
              <c:idx val="1"/>
              <c:layout>
                <c:manualLayout>
                  <c:x val="0.14990493165586571"/>
                  <c:y val="-0.188583641762136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Dosis" panose="02010503020202060003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29321298257093"/>
                      <c:h val="0.27068773893508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C1-475E-B32A-15CAC27BB665}"/>
                </c:ext>
              </c:extLst>
            </c:dLbl>
            <c:dLbl>
              <c:idx val="2"/>
              <c:layout>
                <c:manualLayout>
                  <c:x val="0.21178678076116506"/>
                  <c:y val="0.17278550690366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Dosis" panose="02010503020202060003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C1-475E-B32A-15CAC27BB665}"/>
                </c:ext>
              </c:extLst>
            </c:dLbl>
            <c:dLbl>
              <c:idx val="3"/>
              <c:layout>
                <c:manualLayout>
                  <c:x val="-0.11971062721104395"/>
                  <c:y val="8.0085129862452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Dosis" panose="02010503020202060003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0549048903813"/>
                      <c:h val="0.184362642704186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6C1-475E-B32A-15CAC27BB665}"/>
                </c:ext>
              </c:extLst>
            </c:dLbl>
            <c:dLbl>
              <c:idx val="4"/>
              <c:layout>
                <c:manualLayout>
                  <c:x val="-0.16727274223986599"/>
                  <c:y val="1.313732445250200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Dosis" panose="02010503020202060003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5682087122592"/>
                      <c:h val="0.13681209684835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C1-475E-B32A-15CAC27BB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Dosis" panose="02010503020202060003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En arriendo</c:v>
                </c:pt>
                <c:pt idx="1">
                  <c:v>Propia, totalmente pagada</c:v>
                </c:pt>
                <c:pt idx="2">
                  <c:v>En usufructo</c:v>
                </c:pt>
                <c:pt idx="3">
                  <c:v>Propia, la están pagando</c:v>
                </c:pt>
                <c:pt idx="4">
                  <c:v>Posesión sin titulo / otra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0.46598809696825344</c:v>
                </c:pt>
                <c:pt idx="1">
                  <c:v>0.33324745900170394</c:v>
                </c:pt>
                <c:pt idx="2">
                  <c:v>0.1298969105656424</c:v>
                </c:pt>
                <c:pt idx="3">
                  <c:v>4.3058939494238162E-2</c:v>
                </c:pt>
                <c:pt idx="4">
                  <c:v>2.7808593970162047E-2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1-475E-B32A-15CAC27BB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osis" panose="02010503020202060003"/>
                    <a:ea typeface="Cambria" panose="02040503050406030204" pitchFamily="18" charset="0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unipersonal</c:v>
                </c:pt>
                <c:pt idx="1">
                  <c:v>dos personas</c:v>
                </c:pt>
                <c:pt idx="2">
                  <c:v>tres personas</c:v>
                </c:pt>
                <c:pt idx="3">
                  <c:v>cuatro personas</c:v>
                </c:pt>
                <c:pt idx="4">
                  <c:v>cinco personas</c:v>
                </c:pt>
                <c:pt idx="5">
                  <c:v>más de 6 personas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0.17889190193117918</c:v>
                </c:pt>
                <c:pt idx="1">
                  <c:v>0.2008917134961147</c:v>
                </c:pt>
                <c:pt idx="2">
                  <c:v>0.24423988404833677</c:v>
                </c:pt>
                <c:pt idx="3">
                  <c:v>0.20511759383845637</c:v>
                </c:pt>
                <c:pt idx="4">
                  <c:v>9.7406623928704514E-2</c:v>
                </c:pt>
                <c:pt idx="5">
                  <c:v>7.3452282757208415E-2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4-4EE4-8D72-A24177AB6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32118415"/>
        <c:axId val="832120911"/>
      </c:barChart>
      <c:catAx>
        <c:axId val="832118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Cambria" panose="02040503050406030204" pitchFamily="18" charset="0"/>
                <a:cs typeface="+mn-cs"/>
              </a:defRPr>
            </a:pPr>
            <a:endParaRPr lang="es-CO"/>
          </a:p>
        </c:txPr>
        <c:crossAx val="832120911"/>
        <c:crosses val="autoZero"/>
        <c:auto val="1"/>
        <c:lblAlgn val="ctr"/>
        <c:lblOffset val="100"/>
        <c:noMultiLvlLbl val="0"/>
      </c:catAx>
      <c:valAx>
        <c:axId val="832120911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Cambria" panose="02040503050406030204" pitchFamily="18" charset="0"/>
                <a:cs typeface="+mn-cs"/>
              </a:defRPr>
            </a:pPr>
            <a:endParaRPr lang="es-CO"/>
          </a:p>
        </c:txPr>
        <c:crossAx val="832118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osis" panose="02010503020202060003"/>
          <a:ea typeface="Cambria" panose="02040503050406030204" pitchFamily="18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Dosis" panose="02010503020202060003"/>
                    <a:ea typeface="Cambria" panose="02040503050406030204" pitchFamily="18" charset="0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&lt;=20</c:v>
                </c:pt>
                <c:pt idx="1">
                  <c:v>20-40</c:v>
                </c:pt>
                <c:pt idx="2">
                  <c:v>40-60</c:v>
                </c:pt>
                <c:pt idx="3">
                  <c:v>&gt;60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1.9469594405807856E-2</c:v>
                </c:pt>
                <c:pt idx="1">
                  <c:v>0.52782015924474002</c:v>
                </c:pt>
                <c:pt idx="2">
                  <c:v>0.34852574620350413</c:v>
                </c:pt>
                <c:pt idx="3">
                  <c:v>0.10418450014594802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2-4614-B381-19C5EC443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32118415"/>
        <c:axId val="832120911"/>
      </c:barChart>
      <c:catAx>
        <c:axId val="832118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Cambria" panose="02040503050406030204" pitchFamily="18" charset="0"/>
                <a:cs typeface="+mn-cs"/>
              </a:defRPr>
            </a:pPr>
            <a:endParaRPr lang="es-CO"/>
          </a:p>
        </c:txPr>
        <c:crossAx val="832120911"/>
        <c:crosses val="autoZero"/>
        <c:auto val="1"/>
        <c:lblAlgn val="ctr"/>
        <c:lblOffset val="100"/>
        <c:noMultiLvlLbl val="0"/>
      </c:catAx>
      <c:valAx>
        <c:axId val="832120911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Cambria" panose="02040503050406030204" pitchFamily="18" charset="0"/>
                <a:cs typeface="+mn-cs"/>
              </a:defRPr>
            </a:pPr>
            <a:endParaRPr lang="es-CO"/>
          </a:p>
        </c:txPr>
        <c:crossAx val="832118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osis" panose="02010503020202060003"/>
          <a:ea typeface="Cambria" panose="02040503050406030204" pitchFamily="18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%hog arriendo</c:v>
                </c:pt>
              </c:strCache>
            </c:strRef>
          </c:tx>
          <c:spPr>
            <a:ln w="2222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diamond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7.4394562987591924E-3"/>
                  <c:y val="-6.442754825277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16-4536-B908-40341D39FAB7}"/>
                </c:ext>
              </c:extLst>
            </c:dLbl>
            <c:dLbl>
              <c:idx val="5"/>
              <c:layout>
                <c:manualLayout>
                  <c:x val="1.8598640746897981E-3"/>
                  <c:y val="-4.9268125134472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16-4536-B908-40341D39F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osis" panose="02010503020202060003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Hoja1!$B$2:$B$11</c:f>
              <c:numCache>
                <c:formatCode>0.0%</c:formatCode>
                <c:ptCount val="10"/>
                <c:pt idx="0">
                  <c:v>0.11232277695223884</c:v>
                </c:pt>
                <c:pt idx="1">
                  <c:v>0.11823035172102458</c:v>
                </c:pt>
                <c:pt idx="2">
                  <c:v>0.13092398078962592</c:v>
                </c:pt>
                <c:pt idx="3">
                  <c:v>0.11043788971605435</c:v>
                </c:pt>
                <c:pt idx="4">
                  <c:v>0.10188043153467891</c:v>
                </c:pt>
                <c:pt idx="5">
                  <c:v>0.11025768865065533</c:v>
                </c:pt>
                <c:pt idx="6">
                  <c:v>9.6897330606090556E-2</c:v>
                </c:pt>
                <c:pt idx="7">
                  <c:v>8.7863142760444393E-2</c:v>
                </c:pt>
                <c:pt idx="8">
                  <c:v>7.3512200199787742E-2</c:v>
                </c:pt>
                <c:pt idx="9">
                  <c:v>5.7674207069399595E-2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16-4536-B908-40341D39F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494127"/>
        <c:axId val="1463504943"/>
      </c:lineChart>
      <c:catAx>
        <c:axId val="146349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+mn-ea"/>
                <a:cs typeface="+mn-cs"/>
              </a:defRPr>
            </a:pPr>
            <a:endParaRPr lang="es-CO"/>
          </a:p>
        </c:txPr>
        <c:crossAx val="1463504943"/>
        <c:crosses val="autoZero"/>
        <c:auto val="1"/>
        <c:lblAlgn val="ctr"/>
        <c:lblOffset val="100"/>
        <c:noMultiLvlLbl val="0"/>
      </c:catAx>
      <c:valAx>
        <c:axId val="1463504943"/>
        <c:scaling>
          <c:orientation val="minMax"/>
          <c:max val="0.14000000000000001"/>
          <c:min val="3.0000000000000006E-2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/>
                <a:ea typeface="+mn-ea"/>
                <a:cs typeface="+mn-cs"/>
              </a:defRPr>
            </a:pPr>
            <a:endParaRPr lang="es-CO"/>
          </a:p>
        </c:txPr>
        <c:crossAx val="146349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osis" panose="02010503020202060003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0.74693</cdr:x>
      <cdr:y>0.36837</cdr:y>
    </cdr:from>
    <cdr:to>
      <cdr:x>0.97986</cdr:x>
      <cdr:y>0.47965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5E39056-AF8B-43A0-BD51-4CDAAD8334BD}"/>
            </a:ext>
          </a:extLst>
        </cdr:cNvPr>
        <cdr:cNvSpPr txBox="1"/>
      </cdr:nvSpPr>
      <cdr:spPr>
        <a:xfrm xmlns:a="http://schemas.openxmlformats.org/drawingml/2006/main">
          <a:off x="5226935" y="1789438"/>
          <a:ext cx="1630019" cy="540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400" b="1" dirty="0">
              <a:solidFill>
                <a:schemeClr val="accent2">
                  <a:lumMod val="75000"/>
                </a:schemeClr>
              </a:solidFill>
              <a:latin typeface="Dosis" panose="02010503020202060003"/>
            </a:rPr>
            <a:t>2030: 16,5 millones de hogares</a:t>
          </a:r>
          <a:endParaRPr lang="es-CO" sz="1400" b="1" dirty="0">
            <a:solidFill>
              <a:schemeClr val="accent2">
                <a:lumMod val="75000"/>
              </a:schemeClr>
            </a:solidFill>
            <a:latin typeface="Dosis" panose="02010503020202060003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40504-6E3B-4A76-9B97-6E21554A9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C1A531-A224-445F-A6D6-27405F8A5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5033A4-5BAC-46E7-8BF3-27103403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C05AB-C0F1-40A2-8884-DF79A498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2F42C-CBB4-41B2-8415-A4F612B7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719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54D49-57FC-4778-81DD-747CE5DB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887A18-23B3-4350-AD48-686D4B07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F9C78-4702-4E26-9D4F-D7C20DB0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E18F3E-A67C-45A7-83A5-A9C22C2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3C7B6-A594-4D21-9FDB-A1726193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372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5243B4-D8AA-44C7-90B8-060506808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BC64B6-7178-4A25-8FD1-28A86CE2E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3680B-4815-4FAE-9C9B-441C92B2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4F2867-E564-4D33-85B0-24466ABB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774F87-DB8C-408B-8F73-3D7B601B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8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94AB5-F3D8-4B25-A578-C0650CDF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ABCD6E-D64E-48D8-A159-2BCFC7E09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2C32A8-F62A-4191-87AE-A07DB11B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2131E-0931-4063-AE46-EF07542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EB344-E9BA-432B-8F17-03012432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99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40AA4-33A2-4834-8D45-B39EA37D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882B57-3337-4DE3-8107-4C40944C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F98F10-034F-4406-9A2E-69A88802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A1559-C8A9-4286-840E-E64311CF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9555CF-49A1-4ABC-8EE7-B687EA1E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24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04128-ADA1-4808-A4FB-C68CFB19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001DF4-C737-44AA-81BC-0960F52A2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4E809E-49AA-4B0F-BE24-074C8A5A7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D7BBF9-BEDC-4F6D-9905-CB284B12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E5E822-B46A-477A-917A-F7C9272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C23EAD-D158-49B9-9A5C-8CA5F7CF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65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8FB15-0F9C-4B43-AB9E-8C78DCF0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8569C9-0658-4BA6-82CB-E4C8B9A30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03478F-4AC4-42D1-BF48-95E728238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EE4C30-FD5F-4384-BB5F-890A0DE86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6958D6-2942-44AF-9F68-34F945267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6A71C0-3EF7-43FB-AB1E-4A33442D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7337CA-62B3-407A-B51C-08CB6EE2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C7D156-5752-4010-BAC3-48D7C7CB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76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788CB-CF35-467C-9585-A676E924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3681A4-DD87-422E-B286-54FCF9E6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DC3339-4687-415D-8AEB-A411703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607288-091C-4901-89C8-A47CE9A5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5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86DD81-576B-476C-8B55-DEA659DF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53D401-E928-4273-B3E4-07A5A49D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8A1941-BF34-4375-9EA0-3BC0373A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4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04E4B-5A96-4AC1-A69F-DFB70D4B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DA7C36-4582-476B-B233-EE0875BC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CD4464-C7DB-4482-9F16-64FE1D47F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0BBD94-7849-4205-90EB-3094B7A1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827050-29EE-44FF-A964-9EADF9F0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3ABDB5-7D60-4C21-9165-DE3A630B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571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4FEC1-C5F1-46DD-9769-DB0E79CC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B8B615-876E-4AE7-A04F-F9D9DB3D1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4A299D-989D-40C7-808D-34670D6F3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12A773-FC6E-4452-A8A4-6796CB9E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402924-5D96-4366-8EAC-F28461D2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0037F6-12C2-40AF-A329-E97191C8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45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D90232-E091-45FC-97C5-3FE1AA81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5567E3-64F5-4D86-B519-053B4519E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4213E-B755-47EC-861C-03C2FC2F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7341-B85A-40B3-BA62-4B76EB0943A8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EA8A9-7CC4-4E08-A7BB-CBFACCD63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91E07-7498-46C7-BC2C-6C19052D0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C95A-60EA-4DD6-A783-04C32BC5B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18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E57E0-AD8F-4008-A4A2-B75870541A08}"/>
              </a:ext>
            </a:extLst>
          </p:cNvPr>
          <p:cNvSpPr txBox="1"/>
          <p:nvPr/>
        </p:nvSpPr>
        <p:spPr>
          <a:xfrm>
            <a:off x="172280" y="157159"/>
            <a:ext cx="11834191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es-ES" sz="4800" b="1" i="0" dirty="0">
                <a:solidFill>
                  <a:srgbClr val="00B0F0"/>
                </a:solidFill>
                <a:effectLst/>
                <a:latin typeface="Dosis" panose="02010503020202060003" pitchFamily="2" charset="0"/>
                <a:ea typeface="Roboto" pitchFamily="2" charset="0"/>
              </a:rPr>
              <a:t>Diagnóstico y condiciones para el desarrollo del mercado de arriendo en Colombia</a:t>
            </a:r>
            <a:endParaRPr lang="es-CO" sz="4800" b="1" i="0" dirty="0">
              <a:solidFill>
                <a:srgbClr val="00B0F0"/>
              </a:solidFill>
              <a:effectLst/>
              <a:latin typeface="Dosis" panose="02010503020202060003" pitchFamily="2" charset="0"/>
              <a:ea typeface="Roboto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B55CB8-D31E-44B8-992D-A875A4BB8985}"/>
              </a:ext>
            </a:extLst>
          </p:cNvPr>
          <p:cNvSpPr txBox="1"/>
          <p:nvPr/>
        </p:nvSpPr>
        <p:spPr>
          <a:xfrm>
            <a:off x="879702" y="2453526"/>
            <a:ext cx="10419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1. Las tendencias socioeconómicas y demográficas del país favorecen la consolidación del mercado de alquiler</a:t>
            </a:r>
          </a:p>
          <a:p>
            <a:pPr fontAlgn="base"/>
            <a:endParaRPr lang="es-ES" sz="2800" dirty="0">
              <a:solidFill>
                <a:schemeClr val="bg1"/>
              </a:solidFill>
              <a:effectLst/>
              <a:latin typeface="Dosis" panose="02010503020202060003" pitchFamily="2" charset="0"/>
              <a:ea typeface="Roboto" pitchFamily="2" charset="0"/>
            </a:endParaRPr>
          </a:p>
          <a:p>
            <a:pPr fontAlgn="base"/>
            <a:r>
              <a:rPr lang="es-ES" sz="2800" dirty="0">
                <a:solidFill>
                  <a:schemeClr val="bg1"/>
                </a:solidFill>
                <a:effectLst/>
                <a:latin typeface="Dosis" panose="02010503020202060003" pitchFamily="2" charset="0"/>
                <a:ea typeface="Roboto" pitchFamily="2" charset="0"/>
              </a:rPr>
              <a:t>2. Estructura tenencia de la tenencia de vivienda en zonas urbanas</a:t>
            </a:r>
          </a:p>
          <a:p>
            <a:pPr fontAlgn="base"/>
            <a:endParaRPr lang="es-ES" sz="2800" dirty="0">
              <a:solidFill>
                <a:schemeClr val="bg1"/>
              </a:solidFill>
              <a:latin typeface="Dosis" panose="02010503020202060003" pitchFamily="2" charset="0"/>
              <a:ea typeface="Roboto" pitchFamily="2" charset="0"/>
            </a:endParaRPr>
          </a:p>
          <a:p>
            <a:pPr fontAlgn="base"/>
            <a:r>
              <a:rPr lang="es-ES" sz="2800" dirty="0">
                <a:solidFill>
                  <a:schemeClr val="bg1"/>
                </a:solidFill>
                <a:effectLst/>
                <a:latin typeface="Dosis" panose="02010503020202060003" pitchFamily="2" charset="0"/>
                <a:ea typeface="Roboto" pitchFamily="2" charset="0"/>
              </a:rPr>
              <a:t>3. Características y potencialidades del mercado de vivienda en renta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0A37375-904D-4020-A4B6-BBB0C0ADEAB1}"/>
              </a:ext>
            </a:extLst>
          </p:cNvPr>
          <p:cNvCxnSpPr>
            <a:cxnSpLocks/>
          </p:cNvCxnSpPr>
          <p:nvPr/>
        </p:nvCxnSpPr>
        <p:spPr>
          <a:xfrm>
            <a:off x="344557" y="1984048"/>
            <a:ext cx="11542643" cy="0"/>
          </a:xfrm>
          <a:prstGeom prst="line">
            <a:avLst/>
          </a:prstGeom>
          <a:ln w="38100">
            <a:solidFill>
              <a:srgbClr val="00A6D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8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B55CB8-D31E-44B8-992D-A875A4BB8985}"/>
              </a:ext>
            </a:extLst>
          </p:cNvPr>
          <p:cNvSpPr txBox="1"/>
          <p:nvPr/>
        </p:nvSpPr>
        <p:spPr>
          <a:xfrm>
            <a:off x="157456" y="2736502"/>
            <a:ext cx="1187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>
                <a:solidFill>
                  <a:prstClr val="white"/>
                </a:solidFill>
                <a:latin typeface="Dosis" panose="02010503020202060003" pitchFamily="2" charset="0"/>
                <a:ea typeface="Roboto" pitchFamily="2" charset="0"/>
              </a:rPr>
              <a:t>3.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Características y potencialidades del mercado de vivienda en renta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E7FA96-0187-4A97-AAE9-F359EED98C2A}"/>
              </a:ext>
            </a:extLst>
          </p:cNvPr>
          <p:cNvSpPr txBox="1"/>
          <p:nvPr/>
        </p:nvSpPr>
        <p:spPr>
          <a:xfrm>
            <a:off x="152401" y="157159"/>
            <a:ext cx="11834191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Diagnóstico y condiciones para el desarrollo del mercado de arriendo en Colombia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1F1BE75-76E8-4BF3-9AAF-4D8DCF130DD9}"/>
              </a:ext>
            </a:extLst>
          </p:cNvPr>
          <p:cNvCxnSpPr>
            <a:cxnSpLocks/>
          </p:cNvCxnSpPr>
          <p:nvPr/>
        </p:nvCxnSpPr>
        <p:spPr>
          <a:xfrm>
            <a:off x="324678" y="1294934"/>
            <a:ext cx="11542643" cy="0"/>
          </a:xfrm>
          <a:prstGeom prst="line">
            <a:avLst/>
          </a:prstGeom>
          <a:ln w="38100">
            <a:solidFill>
              <a:srgbClr val="00A6D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98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B39C10-319E-4125-8B43-E65D01517AD6}"/>
              </a:ext>
            </a:extLst>
          </p:cNvPr>
          <p:cNvSpPr txBox="1"/>
          <p:nvPr/>
        </p:nvSpPr>
        <p:spPr>
          <a:xfrm>
            <a:off x="287960" y="276040"/>
            <a:ext cx="11745014" cy="47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Características hogares que viven bajo modalidad de arriendo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6DDE95-7211-416D-8B28-F4EB5253CEA3}"/>
              </a:ext>
            </a:extLst>
          </p:cNvPr>
          <p:cNvSpPr txBox="1"/>
          <p:nvPr/>
        </p:nvSpPr>
        <p:spPr>
          <a:xfrm>
            <a:off x="118525" y="6550223"/>
            <a:ext cx="597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Fuente: Microdato GEIH 2019 - DANE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3A3E115-FE54-4EE8-8098-53020815771B}"/>
              </a:ext>
            </a:extLst>
          </p:cNvPr>
          <p:cNvCxnSpPr>
            <a:cxnSpLocks/>
          </p:cNvCxnSpPr>
          <p:nvPr/>
        </p:nvCxnSpPr>
        <p:spPr>
          <a:xfrm>
            <a:off x="445192" y="805858"/>
            <a:ext cx="9246637" cy="0"/>
          </a:xfrm>
          <a:prstGeom prst="line">
            <a:avLst/>
          </a:prstGeom>
          <a:ln w="19050">
            <a:solidFill>
              <a:srgbClr val="00A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F672781-57E4-49F3-B3D4-50573FC2B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286772"/>
              </p:ext>
            </p:extLst>
          </p:nvPr>
        </p:nvGraphicFramePr>
        <p:xfrm>
          <a:off x="118525" y="2020850"/>
          <a:ext cx="5752188" cy="408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2A449BA-C1FD-4997-BB41-A3E124C9A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47204"/>
              </p:ext>
            </p:extLst>
          </p:nvPr>
        </p:nvGraphicFramePr>
        <p:xfrm>
          <a:off x="6533322" y="2305877"/>
          <a:ext cx="5499652" cy="364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F494D4B-4E6E-4426-80E6-39336C79C7AC}"/>
              </a:ext>
            </a:extLst>
          </p:cNvPr>
          <p:cNvSpPr txBox="1"/>
          <p:nvPr/>
        </p:nvSpPr>
        <p:spPr>
          <a:xfrm>
            <a:off x="429951" y="1610777"/>
            <a:ext cx="5129336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Tamaño hogares en arriendo</a:t>
            </a:r>
          </a:p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rgbClr val="00438C"/>
                </a:solidFill>
                <a:latin typeface="Dosis" panose="02010503020202060003" pitchFamily="2" charset="0"/>
                <a:ea typeface="Roboto" pitchFamily="2" charset="0"/>
              </a:rPr>
              <a:t>2019</a:t>
            </a:r>
            <a:endParaRPr kumimoji="0" lang="es-CO" sz="2400" b="1" i="1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575511-3F5B-4916-9EC5-ED29363C66D3}"/>
              </a:ext>
            </a:extLst>
          </p:cNvPr>
          <p:cNvSpPr txBox="1"/>
          <p:nvPr/>
        </p:nvSpPr>
        <p:spPr>
          <a:xfrm>
            <a:off x="6981387" y="1610777"/>
            <a:ext cx="5129336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rgbClr val="00438C"/>
                </a:solidFill>
                <a:latin typeface="Dosis" panose="02010503020202060003" pitchFamily="2" charset="0"/>
                <a:ea typeface="Roboto" pitchFamily="2" charset="0"/>
              </a:rPr>
              <a:t>Rango etario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 hogares en arriendo</a:t>
            </a:r>
          </a:p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rgbClr val="00438C"/>
                </a:solidFill>
                <a:latin typeface="Dosis" panose="02010503020202060003" pitchFamily="2" charset="0"/>
                <a:ea typeface="Roboto" pitchFamily="2" charset="0"/>
              </a:rPr>
              <a:t>2019</a:t>
            </a:r>
            <a:endParaRPr kumimoji="0" lang="es-CO" sz="2400" b="1" i="1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1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B39C10-319E-4125-8B43-E65D01517AD6}"/>
              </a:ext>
            </a:extLst>
          </p:cNvPr>
          <p:cNvSpPr txBox="1"/>
          <p:nvPr/>
        </p:nvSpPr>
        <p:spPr>
          <a:xfrm>
            <a:off x="287960" y="276040"/>
            <a:ext cx="11745014" cy="47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Características hogares que viven bajo modalidad de arriendo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6DDE95-7211-416D-8B28-F4EB5253CEA3}"/>
              </a:ext>
            </a:extLst>
          </p:cNvPr>
          <p:cNvSpPr txBox="1"/>
          <p:nvPr/>
        </p:nvSpPr>
        <p:spPr>
          <a:xfrm>
            <a:off x="118525" y="6550223"/>
            <a:ext cx="597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Fuente: Microdato GEIH 2019 - DANE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3A3E115-FE54-4EE8-8098-53020815771B}"/>
              </a:ext>
            </a:extLst>
          </p:cNvPr>
          <p:cNvCxnSpPr>
            <a:cxnSpLocks/>
          </p:cNvCxnSpPr>
          <p:nvPr/>
        </p:nvCxnSpPr>
        <p:spPr>
          <a:xfrm>
            <a:off x="359499" y="945111"/>
            <a:ext cx="9246637" cy="0"/>
          </a:xfrm>
          <a:prstGeom prst="line">
            <a:avLst/>
          </a:prstGeom>
          <a:ln w="19050">
            <a:solidFill>
              <a:srgbClr val="00A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A088163-DD33-4E1F-B242-A4459C33E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93610"/>
              </p:ext>
            </p:extLst>
          </p:nvPr>
        </p:nvGraphicFramePr>
        <p:xfrm>
          <a:off x="287960" y="2413634"/>
          <a:ext cx="4204528" cy="3467635"/>
        </p:xfrm>
        <a:graphic>
          <a:graphicData uri="http://schemas.openxmlformats.org/drawingml/2006/table">
            <a:tbl>
              <a:tblPr/>
              <a:tblGrid>
                <a:gridCol w="639693">
                  <a:extLst>
                    <a:ext uri="{9D8B030D-6E8A-4147-A177-3AD203B41FA5}">
                      <a16:colId xmlns:a16="http://schemas.microsoft.com/office/drawing/2014/main" val="4259707219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2563769328"/>
                    </a:ext>
                  </a:extLst>
                </a:gridCol>
                <a:gridCol w="1378226">
                  <a:extLst>
                    <a:ext uri="{9D8B030D-6E8A-4147-A177-3AD203B41FA5}">
                      <a16:colId xmlns:a16="http://schemas.microsoft.com/office/drawing/2014/main" val="6188970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15050158"/>
                    </a:ext>
                  </a:extLst>
                </a:gridCol>
              </a:tblGrid>
              <a:tr h="6806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Decil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Ingresos $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Arriendo $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372802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321.469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283.737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effectLst/>
                          <a:latin typeface="Dosis" panose="02010503020202060003"/>
                        </a:rPr>
                        <a:t>88%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06461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742.732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315.647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42%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421082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999.743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358.041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36%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97285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1.255.425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644.650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51%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53986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Dosis" panose="02010503020202060003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bg1"/>
                          </a:solidFill>
                          <a:effectLst/>
                          <a:latin typeface="Dosis" panose="02010503020202060003"/>
                        </a:rPr>
                        <a:t>         1.574.805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Dosis" panose="02010503020202060003"/>
                        </a:rPr>
                        <a:t>            427.492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Dosis" panose="02010503020202060003"/>
                        </a:rPr>
                        <a:t>27%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60695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1.962.582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550.583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28%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74223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2.415.533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512.347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21%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64160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3.095.136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582.128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19%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486673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4.284.771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947.205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22%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34514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9.061.612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1.181.503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13%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45753"/>
                  </a:ext>
                </a:extLst>
              </a:tr>
              <a:tr h="24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Dosis" panose="02010503020202060003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2.113.901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Dosis" panose="02010503020202060003"/>
                        </a:rPr>
                        <a:t>            530.084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effectLst/>
                          <a:latin typeface="Dosis" panose="02010503020202060003"/>
                        </a:rPr>
                        <a:t>25%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0880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938906B-0BCA-49B3-A8F9-65D828EFF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1521"/>
              </p:ext>
            </p:extLst>
          </p:nvPr>
        </p:nvGraphicFramePr>
        <p:xfrm>
          <a:off x="5075584" y="2530206"/>
          <a:ext cx="6828456" cy="335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4D293663-9E90-48EF-A7EA-CA5E53DE659C}"/>
              </a:ext>
            </a:extLst>
          </p:cNvPr>
          <p:cNvSpPr txBox="1"/>
          <p:nvPr/>
        </p:nvSpPr>
        <p:spPr>
          <a:xfrm>
            <a:off x="7765774" y="5881257"/>
            <a:ext cx="184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Dosis" panose="02010503020202060003"/>
              </a:rPr>
              <a:t>Decil</a:t>
            </a:r>
            <a:endParaRPr lang="es-CO" sz="1200" b="1" dirty="0">
              <a:latin typeface="Dosis" panose="02010503020202060003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B447CE-414E-474E-9F74-93F35D04E678}"/>
              </a:ext>
            </a:extLst>
          </p:cNvPr>
          <p:cNvSpPr txBox="1"/>
          <p:nvPr/>
        </p:nvSpPr>
        <p:spPr>
          <a:xfrm>
            <a:off x="5473148" y="1853097"/>
            <a:ext cx="584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438C"/>
                </a:solidFill>
                <a:latin typeface="Dosis" panose="02010503020202060003" pitchFamily="2" charset="0"/>
              </a:rPr>
              <a:t>% Hogares en arriendo por decil de ingreso 2019</a:t>
            </a:r>
            <a:endParaRPr lang="es-CO" sz="2400" b="1" dirty="0">
              <a:solidFill>
                <a:srgbClr val="00438C"/>
              </a:solidFill>
              <a:latin typeface="Dosis" panose="02010503020202060003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F11EAA-6C96-4831-8A58-C5F08398C043}"/>
              </a:ext>
            </a:extLst>
          </p:cNvPr>
          <p:cNvSpPr txBox="1"/>
          <p:nvPr/>
        </p:nvSpPr>
        <p:spPr>
          <a:xfrm>
            <a:off x="5791200" y="4748477"/>
            <a:ext cx="5620716" cy="707886"/>
          </a:xfrm>
          <a:prstGeom prst="rect">
            <a:avLst/>
          </a:prstGeom>
          <a:solidFill>
            <a:schemeClr val="accent5">
              <a:lumMod val="75000"/>
              <a:alpha val="2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Dosis" panose="02010503020202060003"/>
              </a:rPr>
              <a:t>$35 billones anuales destinados por los hogares al pago de su vivienda arrendada</a:t>
            </a:r>
            <a:endParaRPr lang="es-CO" sz="2000" dirty="0">
              <a:latin typeface="Dosis" panose="02010503020202060003"/>
            </a:endParaRPr>
          </a:p>
        </p:txBody>
      </p:sp>
    </p:spTree>
    <p:extLst>
      <p:ext uri="{BB962C8B-B14F-4D97-AF65-F5344CB8AC3E}">
        <p14:creationId xmlns:p14="http://schemas.microsoft.com/office/powerpoint/2010/main" val="162474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B55CB8-D31E-44B8-992D-A875A4BB8985}"/>
              </a:ext>
            </a:extLst>
          </p:cNvPr>
          <p:cNvSpPr txBox="1"/>
          <p:nvPr/>
        </p:nvSpPr>
        <p:spPr>
          <a:xfrm>
            <a:off x="556590" y="2327847"/>
            <a:ext cx="1073426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>
                <a:solidFill>
                  <a:prstClr val="white"/>
                </a:solidFill>
                <a:latin typeface="Dosis" panose="02010503020202060003" pitchFamily="2" charset="0"/>
                <a:ea typeface="Roboto" pitchFamily="2" charset="0"/>
              </a:rPr>
              <a:t>1.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Las tendencias socioeconómicas y demográficas del país favorecen la consolidación del mercado de alquiler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   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Mayor participación de la población adulta, hogares más pequeños y con mayor movilidad laboral</a:t>
            </a:r>
            <a:endParaRPr kumimoji="0" lang="es-ES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E4EA73-2AC9-4F2C-90C1-371FE6EC336E}"/>
              </a:ext>
            </a:extLst>
          </p:cNvPr>
          <p:cNvSpPr txBox="1"/>
          <p:nvPr/>
        </p:nvSpPr>
        <p:spPr>
          <a:xfrm>
            <a:off x="152401" y="196915"/>
            <a:ext cx="11834191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Diagnóstico y condiciones para el desarrollo del mercado de arriendo en Colombia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05D4128-0AD2-44D2-889B-74E4AFDCDA1C}"/>
              </a:ext>
            </a:extLst>
          </p:cNvPr>
          <p:cNvCxnSpPr>
            <a:cxnSpLocks/>
          </p:cNvCxnSpPr>
          <p:nvPr/>
        </p:nvCxnSpPr>
        <p:spPr>
          <a:xfrm>
            <a:off x="324678" y="1294934"/>
            <a:ext cx="11542643" cy="0"/>
          </a:xfrm>
          <a:prstGeom prst="line">
            <a:avLst/>
          </a:prstGeom>
          <a:ln w="38100">
            <a:solidFill>
              <a:srgbClr val="00A6D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6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B39C10-319E-4125-8B43-E65D01517AD6}"/>
              </a:ext>
            </a:extLst>
          </p:cNvPr>
          <p:cNvSpPr txBox="1"/>
          <p:nvPr/>
        </p:nvSpPr>
        <p:spPr>
          <a:xfrm>
            <a:off x="287960" y="276040"/>
            <a:ext cx="11745014" cy="80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Crecimiento poblacional y formación de hogares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(%) promedio </a:t>
            </a:r>
            <a:r>
              <a:rPr kumimoji="0" lang="es-CO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movil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6DDE95-7211-416D-8B28-F4EB5253CEA3}"/>
              </a:ext>
            </a:extLst>
          </p:cNvPr>
          <p:cNvSpPr txBox="1"/>
          <p:nvPr/>
        </p:nvSpPr>
        <p:spPr>
          <a:xfrm>
            <a:off x="118525" y="6550223"/>
            <a:ext cx="597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Fuente: Proyecciones de Población- DANE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3A3E115-FE54-4EE8-8098-53020815771B}"/>
              </a:ext>
            </a:extLst>
          </p:cNvPr>
          <p:cNvCxnSpPr>
            <a:cxnSpLocks/>
          </p:cNvCxnSpPr>
          <p:nvPr/>
        </p:nvCxnSpPr>
        <p:spPr>
          <a:xfrm>
            <a:off x="359499" y="1369182"/>
            <a:ext cx="9246637" cy="0"/>
          </a:xfrm>
          <a:prstGeom prst="line">
            <a:avLst/>
          </a:prstGeom>
          <a:ln w="19050">
            <a:solidFill>
              <a:srgbClr val="00A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7D6FA9-8F2B-456C-87EB-AD2DD7E65235}"/>
              </a:ext>
            </a:extLst>
          </p:cNvPr>
          <p:cNvSpPr txBox="1"/>
          <p:nvPr/>
        </p:nvSpPr>
        <p:spPr>
          <a:xfrm>
            <a:off x="7646504" y="2700953"/>
            <a:ext cx="4240696" cy="24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osis" panose="0201050302020206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crecimiento económico y el desarrollo social generan tasas de crecimiento poblacional más bajas. 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Dosis" panose="0201050302020206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los años recientes las tendencias demográficas han llevado a un ritmo de crecimiento mayor en la formación de hogares.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osis" panose="0201050302020206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1D42AEB-5893-4F47-B439-96C285F82D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295521"/>
              </p:ext>
            </p:extLst>
          </p:nvPr>
        </p:nvGraphicFramePr>
        <p:xfrm>
          <a:off x="118525" y="1264814"/>
          <a:ext cx="6997892" cy="485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78E398C-16AA-41CF-8C62-99562C5FC5F3}"/>
              </a:ext>
            </a:extLst>
          </p:cNvPr>
          <p:cNvCxnSpPr>
            <a:cxnSpLocks/>
          </p:cNvCxnSpPr>
          <p:nvPr/>
        </p:nvCxnSpPr>
        <p:spPr>
          <a:xfrm>
            <a:off x="4373217" y="2793307"/>
            <a:ext cx="1722783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83892D-A8FF-4AFB-BB9B-7315F3CBA600}"/>
              </a:ext>
            </a:extLst>
          </p:cNvPr>
          <p:cNvSpPr txBox="1"/>
          <p:nvPr/>
        </p:nvSpPr>
        <p:spPr>
          <a:xfrm>
            <a:off x="3709763" y="2177733"/>
            <a:ext cx="31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Dosis" panose="02010503020202060003"/>
              </a:rPr>
              <a:t>3,9 millones de hogares </a:t>
            </a:r>
          </a:p>
          <a:p>
            <a:pPr algn="ctr"/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Dosis" panose="02010503020202060003"/>
              </a:rPr>
              <a:t>más en los próximos 10 años</a:t>
            </a:r>
            <a:endParaRPr lang="es-CO" sz="1400" b="1" dirty="0">
              <a:solidFill>
                <a:schemeClr val="accent2">
                  <a:lumMod val="75000"/>
                </a:schemeClr>
              </a:solidFill>
              <a:latin typeface="Dosis" panose="02010503020202060003"/>
            </a:endParaRPr>
          </a:p>
        </p:txBody>
      </p:sp>
    </p:spTree>
    <p:extLst>
      <p:ext uri="{BB962C8B-B14F-4D97-AF65-F5344CB8AC3E}">
        <p14:creationId xmlns:p14="http://schemas.microsoft.com/office/powerpoint/2010/main" val="41280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B39C10-319E-4125-8B43-E65D01517AD6}"/>
              </a:ext>
            </a:extLst>
          </p:cNvPr>
          <p:cNvSpPr txBox="1"/>
          <p:nvPr/>
        </p:nvSpPr>
        <p:spPr>
          <a:xfrm>
            <a:off x="287960" y="276040"/>
            <a:ext cx="11745014" cy="47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Tendencias demográficas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3A3E115-FE54-4EE8-8098-53020815771B}"/>
              </a:ext>
            </a:extLst>
          </p:cNvPr>
          <p:cNvCxnSpPr>
            <a:cxnSpLocks/>
          </p:cNvCxnSpPr>
          <p:nvPr/>
        </p:nvCxnSpPr>
        <p:spPr>
          <a:xfrm>
            <a:off x="287960" y="773118"/>
            <a:ext cx="9246637" cy="0"/>
          </a:xfrm>
          <a:prstGeom prst="line">
            <a:avLst/>
          </a:prstGeom>
          <a:ln w="19050">
            <a:solidFill>
              <a:srgbClr val="00A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FB12D5E0-99ED-42F6-8C30-0F857CED83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233845"/>
            <a:ext cx="6214527" cy="345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9372C47-0AE7-4F84-89CB-90E901694CB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27" y="2402396"/>
            <a:ext cx="5818447" cy="34517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975F502-45AD-4418-AE2C-F00D59C128B6}"/>
              </a:ext>
            </a:extLst>
          </p:cNvPr>
          <p:cNvSpPr txBox="1"/>
          <p:nvPr/>
        </p:nvSpPr>
        <p:spPr>
          <a:xfrm>
            <a:off x="7765774" y="5881257"/>
            <a:ext cx="184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Dosis" panose="02010503020202060003"/>
              </a:rPr>
              <a:t>Decil</a:t>
            </a:r>
            <a:endParaRPr lang="es-CO" sz="1200" b="1" dirty="0">
              <a:latin typeface="Dosis" panose="02010503020202060003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BF242A-0BAD-4C80-8075-AF2318DA9010}"/>
              </a:ext>
            </a:extLst>
          </p:cNvPr>
          <p:cNvSpPr txBox="1"/>
          <p:nvPr/>
        </p:nvSpPr>
        <p:spPr>
          <a:xfrm>
            <a:off x="478596" y="1271891"/>
            <a:ext cx="5257330" cy="8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Esperanza de vida vs tasa de fecundidad</a:t>
            </a:r>
          </a:p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438C"/>
                </a:solidFill>
                <a:latin typeface="Dosis" panose="02010503020202060003" pitchFamily="2" charset="0"/>
                <a:ea typeface="Roboto" pitchFamily="2" charset="0"/>
              </a:rPr>
              <a:t>nacional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 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541889-3D0F-46CC-B0E4-3B5C25FDD5EC}"/>
              </a:ext>
            </a:extLst>
          </p:cNvPr>
          <p:cNvSpPr txBox="1"/>
          <p:nvPr/>
        </p:nvSpPr>
        <p:spPr>
          <a:xfrm>
            <a:off x="6495085" y="1185781"/>
            <a:ext cx="5257330" cy="8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438C"/>
                </a:solidFill>
                <a:latin typeface="Dosis" panose="02010503020202060003" pitchFamily="2" charset="0"/>
                <a:ea typeface="Roboto" pitchFamily="2" charset="0"/>
              </a:rPr>
              <a:t>Cambio intercensal rangos etarios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2005 vs 2018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AB30E0-D997-45D3-97D2-08CA44EF64D1}"/>
              </a:ext>
            </a:extLst>
          </p:cNvPr>
          <p:cNvSpPr txBox="1"/>
          <p:nvPr/>
        </p:nvSpPr>
        <p:spPr>
          <a:xfrm>
            <a:off x="118525" y="6550223"/>
            <a:ext cx="597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Fuente: Proyecciones de Población- DANE</a:t>
            </a:r>
          </a:p>
        </p:txBody>
      </p:sp>
    </p:spTree>
    <p:extLst>
      <p:ext uri="{BB962C8B-B14F-4D97-AF65-F5344CB8AC3E}">
        <p14:creationId xmlns:p14="http://schemas.microsoft.com/office/powerpoint/2010/main" val="65454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B39C10-319E-4125-8B43-E65D01517AD6}"/>
              </a:ext>
            </a:extLst>
          </p:cNvPr>
          <p:cNvSpPr txBox="1"/>
          <p:nvPr/>
        </p:nvSpPr>
        <p:spPr>
          <a:xfrm>
            <a:off x="287960" y="276040"/>
            <a:ext cx="11745014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E</a:t>
            </a:r>
            <a:r>
              <a:rPr lang="es-CO" sz="4000" b="1" dirty="0" err="1">
                <a:solidFill>
                  <a:srgbClr val="00438C"/>
                </a:solidFill>
                <a:latin typeface="Dosis" panose="02010503020202060003" pitchFamily="2" charset="0"/>
                <a:ea typeface="Roboto" pitchFamily="2" charset="0"/>
              </a:rPr>
              <a:t>structura</a:t>
            </a:r>
            <a:r>
              <a:rPr lang="es-CO" sz="4000" b="1" dirty="0">
                <a:solidFill>
                  <a:srgbClr val="00438C"/>
                </a:solidFill>
                <a:latin typeface="Dosis" panose="02010503020202060003" pitchFamily="2" charset="0"/>
                <a:ea typeface="Roboto" pitchFamily="2" charset="0"/>
              </a:rPr>
              <a:t> familiar y tipos de hogares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(%) participación total nacional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6DDE95-7211-416D-8B28-F4EB5253CEA3}"/>
              </a:ext>
            </a:extLst>
          </p:cNvPr>
          <p:cNvSpPr txBox="1"/>
          <p:nvPr/>
        </p:nvSpPr>
        <p:spPr>
          <a:xfrm>
            <a:off x="118525" y="6550223"/>
            <a:ext cx="597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Fuente: Microdato GEIH 2019 - DANE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3A3E115-FE54-4EE8-8098-53020815771B}"/>
              </a:ext>
            </a:extLst>
          </p:cNvPr>
          <p:cNvCxnSpPr>
            <a:cxnSpLocks/>
          </p:cNvCxnSpPr>
          <p:nvPr/>
        </p:nvCxnSpPr>
        <p:spPr>
          <a:xfrm>
            <a:off x="359499" y="1369182"/>
            <a:ext cx="9246637" cy="0"/>
          </a:xfrm>
          <a:prstGeom prst="line">
            <a:avLst/>
          </a:prstGeom>
          <a:ln w="19050">
            <a:solidFill>
              <a:srgbClr val="00A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7D6FA9-8F2B-456C-87EB-AD2DD7E65235}"/>
              </a:ext>
            </a:extLst>
          </p:cNvPr>
          <p:cNvSpPr txBox="1"/>
          <p:nvPr/>
        </p:nvSpPr>
        <p:spPr>
          <a:xfrm>
            <a:off x="8968038" y="2063836"/>
            <a:ext cx="2912081" cy="293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osis" panose="0201050302020206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hogares no familiares han ganando participación. 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osis" panose="0201050302020206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Dosis" panose="0201050302020206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Dentro de la categoría de familiares, los sin núcleo son los únicos que han crecido.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osis" panose="0201050302020206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DF0DD53-8520-4CA6-B319-BECB4B38E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599765"/>
              </p:ext>
            </p:extLst>
          </p:nvPr>
        </p:nvGraphicFramePr>
        <p:xfrm>
          <a:off x="159026" y="1693588"/>
          <a:ext cx="8256934" cy="326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brir llave 9">
            <a:extLst>
              <a:ext uri="{FF2B5EF4-FFF2-40B4-BE49-F238E27FC236}">
                <a16:creationId xmlns:a16="http://schemas.microsoft.com/office/drawing/2014/main" id="{2E46046E-B6BF-4F55-8049-65FC60A09254}"/>
              </a:ext>
            </a:extLst>
          </p:cNvPr>
          <p:cNvSpPr/>
          <p:nvPr/>
        </p:nvSpPr>
        <p:spPr>
          <a:xfrm rot="16200000">
            <a:off x="2793690" y="2804764"/>
            <a:ext cx="627143" cy="47409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07980CF4-078B-44EB-85F4-7F1EB91C8FE9}"/>
              </a:ext>
            </a:extLst>
          </p:cNvPr>
          <p:cNvSpPr/>
          <p:nvPr/>
        </p:nvSpPr>
        <p:spPr>
          <a:xfrm rot="16200000">
            <a:off x="6643819" y="3990776"/>
            <a:ext cx="627143" cy="24118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DAABF8-1A8E-4967-A228-365FE87632CC}"/>
              </a:ext>
            </a:extLst>
          </p:cNvPr>
          <p:cNvSpPr txBox="1"/>
          <p:nvPr/>
        </p:nvSpPr>
        <p:spPr>
          <a:xfrm>
            <a:off x="1702530" y="5626908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Dosis" panose="02010503020202060003"/>
              </a:rPr>
              <a:t>Hogares familiares</a:t>
            </a:r>
            <a:endParaRPr lang="es-CO" b="1" dirty="0">
              <a:solidFill>
                <a:srgbClr val="0070C0"/>
              </a:solidFill>
              <a:latin typeface="Dosis" panose="02010503020202060003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16E1A7-CA30-45BE-92AC-0E47E0D411E5}"/>
              </a:ext>
            </a:extLst>
          </p:cNvPr>
          <p:cNvSpPr txBox="1"/>
          <p:nvPr/>
        </p:nvSpPr>
        <p:spPr>
          <a:xfrm>
            <a:off x="5542534" y="5615480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Dosis" panose="02010503020202060003"/>
              </a:rPr>
              <a:t>Hogares no familiares</a:t>
            </a:r>
            <a:endParaRPr lang="es-CO" b="1" dirty="0">
              <a:solidFill>
                <a:srgbClr val="0070C0"/>
              </a:solidFill>
              <a:latin typeface="Dosis" panose="02010503020202060003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1DEFDA1-ADE9-4F42-A1A7-F11F648E3287}"/>
              </a:ext>
            </a:extLst>
          </p:cNvPr>
          <p:cNvSpPr/>
          <p:nvPr/>
        </p:nvSpPr>
        <p:spPr>
          <a:xfrm>
            <a:off x="5749785" y="1945955"/>
            <a:ext cx="2411897" cy="4069650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293F78D-64CB-4586-AF93-75E3BC5AC8ED}"/>
              </a:ext>
            </a:extLst>
          </p:cNvPr>
          <p:cNvSpPr/>
          <p:nvPr/>
        </p:nvSpPr>
        <p:spPr>
          <a:xfrm>
            <a:off x="3192157" y="1915162"/>
            <a:ext cx="1207565" cy="4069650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445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B39C10-319E-4125-8B43-E65D01517AD6}"/>
              </a:ext>
            </a:extLst>
          </p:cNvPr>
          <p:cNvSpPr txBox="1"/>
          <p:nvPr/>
        </p:nvSpPr>
        <p:spPr>
          <a:xfrm>
            <a:off x="223493" y="310996"/>
            <a:ext cx="11745014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Tamaño del hogar – Regiones de Colombia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438C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6DDE95-7211-416D-8B28-F4EB5253CEA3}"/>
              </a:ext>
            </a:extLst>
          </p:cNvPr>
          <p:cNvSpPr txBox="1"/>
          <p:nvPr/>
        </p:nvSpPr>
        <p:spPr>
          <a:xfrm>
            <a:off x="5155095" y="6547004"/>
            <a:ext cx="2981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Fuente: Microdato GEIH 2019 - DANE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3A3E115-FE54-4EE8-8098-53020815771B}"/>
              </a:ext>
            </a:extLst>
          </p:cNvPr>
          <p:cNvCxnSpPr>
            <a:cxnSpLocks/>
          </p:cNvCxnSpPr>
          <p:nvPr/>
        </p:nvCxnSpPr>
        <p:spPr>
          <a:xfrm>
            <a:off x="359499" y="1011377"/>
            <a:ext cx="9246637" cy="0"/>
          </a:xfrm>
          <a:prstGeom prst="line">
            <a:avLst/>
          </a:prstGeom>
          <a:ln w="19050">
            <a:solidFill>
              <a:srgbClr val="00A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7D6FA9-8F2B-456C-87EB-AD2DD7E65235}"/>
              </a:ext>
            </a:extLst>
          </p:cNvPr>
          <p:cNvSpPr txBox="1"/>
          <p:nvPr/>
        </p:nvSpPr>
        <p:spPr>
          <a:xfrm>
            <a:off x="7487477" y="2222859"/>
            <a:ext cx="3914734" cy="210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osis" panose="0201050302020206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departamentos de la Región Caribe se caracterizan por una conformación de hogar con más integrantes. Por el contrario en el centro del país los hogares son más pequeños.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osis" panose="0201050302020206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7195CF-769E-4E04-81C7-6766084A5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21090"/>
            <a:ext cx="6163447" cy="57369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89067EA-BD37-4A22-94A0-385BEFD68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79" y="1121090"/>
            <a:ext cx="2139138" cy="25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5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B55CB8-D31E-44B8-992D-A875A4BB8985}"/>
              </a:ext>
            </a:extLst>
          </p:cNvPr>
          <p:cNvSpPr txBox="1"/>
          <p:nvPr/>
        </p:nvSpPr>
        <p:spPr>
          <a:xfrm>
            <a:off x="109507" y="2274838"/>
            <a:ext cx="11877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2. Estructura tenencia de la tenencia de vivienda en zonas urbanas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         </a:t>
            </a:r>
            <a:r>
              <a:rPr kumimoji="0" lang="es-E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46,6% de los hogares en Colombia habitan su vivienda bajo la modalidad de alquiler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E4EA73-2AC9-4F2C-90C1-371FE6EC336E}"/>
              </a:ext>
            </a:extLst>
          </p:cNvPr>
          <p:cNvSpPr txBox="1"/>
          <p:nvPr/>
        </p:nvSpPr>
        <p:spPr>
          <a:xfrm>
            <a:off x="152401" y="157159"/>
            <a:ext cx="11834191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Diagnóstico y condiciones para el desarrollo del mercado de arriendo en Colombia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osis" panose="02010503020202060003" pitchFamily="2" charset="0"/>
              <a:ea typeface="Roboto" pitchFamily="2" charset="0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05D4128-0AD2-44D2-889B-74E4AFDCDA1C}"/>
              </a:ext>
            </a:extLst>
          </p:cNvPr>
          <p:cNvCxnSpPr>
            <a:cxnSpLocks/>
          </p:cNvCxnSpPr>
          <p:nvPr/>
        </p:nvCxnSpPr>
        <p:spPr>
          <a:xfrm>
            <a:off x="324678" y="1294934"/>
            <a:ext cx="11542643" cy="0"/>
          </a:xfrm>
          <a:prstGeom prst="line">
            <a:avLst/>
          </a:prstGeom>
          <a:ln w="38100">
            <a:solidFill>
              <a:srgbClr val="00A6D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0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B39C10-319E-4125-8B43-E65D01517AD6}"/>
              </a:ext>
            </a:extLst>
          </p:cNvPr>
          <p:cNvSpPr txBox="1"/>
          <p:nvPr/>
        </p:nvSpPr>
        <p:spPr>
          <a:xfrm>
            <a:off x="287960" y="276040"/>
            <a:ext cx="11745014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E</a:t>
            </a:r>
            <a:r>
              <a:rPr kumimoji="0" lang="es-CO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structura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 tenencia de la vivienda en Colombia 2019</a:t>
            </a:r>
          </a:p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(%) participación total hogares zonas urbanas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6DDE95-7211-416D-8B28-F4EB5253CEA3}"/>
              </a:ext>
            </a:extLst>
          </p:cNvPr>
          <p:cNvSpPr txBox="1"/>
          <p:nvPr/>
        </p:nvSpPr>
        <p:spPr>
          <a:xfrm>
            <a:off x="118525" y="6550223"/>
            <a:ext cx="597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Fuente: Microdato GEIH 2019 - DANE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3A3E115-FE54-4EE8-8098-53020815771B}"/>
              </a:ext>
            </a:extLst>
          </p:cNvPr>
          <p:cNvCxnSpPr>
            <a:cxnSpLocks/>
          </p:cNvCxnSpPr>
          <p:nvPr/>
        </p:nvCxnSpPr>
        <p:spPr>
          <a:xfrm>
            <a:off x="359499" y="1369182"/>
            <a:ext cx="9246637" cy="0"/>
          </a:xfrm>
          <a:prstGeom prst="line">
            <a:avLst/>
          </a:prstGeom>
          <a:ln w="19050">
            <a:solidFill>
              <a:srgbClr val="00A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7D6FA9-8F2B-456C-87EB-AD2DD7E65235}"/>
              </a:ext>
            </a:extLst>
          </p:cNvPr>
          <p:cNvSpPr txBox="1"/>
          <p:nvPr/>
        </p:nvSpPr>
        <p:spPr>
          <a:xfrm>
            <a:off x="5358710" y="3204286"/>
            <a:ext cx="6077916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osis" panose="0201050302020206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5,4 millones de hogares viven bajo la modalidad de arriendo en las zonas urbanas de Colombia, 6 puntos porcentuales más que en 2011 cuando la participación era del 40,5%.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osis" panose="0201050302020206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04E7945-F4F8-47BE-9B7D-8C5D2D952A7C}"/>
              </a:ext>
            </a:extLst>
          </p:cNvPr>
          <p:cNvGraphicFramePr/>
          <p:nvPr/>
        </p:nvGraphicFramePr>
        <p:xfrm>
          <a:off x="287960" y="1583751"/>
          <a:ext cx="5622510" cy="447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836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B39C10-319E-4125-8B43-E65D01517AD6}"/>
              </a:ext>
            </a:extLst>
          </p:cNvPr>
          <p:cNvSpPr txBox="1"/>
          <p:nvPr/>
        </p:nvSpPr>
        <p:spPr>
          <a:xfrm>
            <a:off x="192424" y="166856"/>
            <a:ext cx="11745014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E</a:t>
            </a:r>
            <a:r>
              <a:rPr kumimoji="0" lang="es-CO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structura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 regional tenencia de la vivienda en Colombia 2019</a:t>
            </a:r>
          </a:p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(%) participación total hogares zonas urbanas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438C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6DDE95-7211-416D-8B28-F4EB5253CEA3}"/>
              </a:ext>
            </a:extLst>
          </p:cNvPr>
          <p:cNvSpPr txBox="1"/>
          <p:nvPr/>
        </p:nvSpPr>
        <p:spPr>
          <a:xfrm>
            <a:off x="5791444" y="6560339"/>
            <a:ext cx="597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Dosis" panose="02010503020202060003" pitchFamily="2" charset="0"/>
                <a:ea typeface="Roboto" pitchFamily="2" charset="0"/>
                <a:cs typeface="+mn-cs"/>
              </a:rPr>
              <a:t>Fuente: Microdato GEIH 2019 - DANE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3A3E115-FE54-4EE8-8098-53020815771B}"/>
              </a:ext>
            </a:extLst>
          </p:cNvPr>
          <p:cNvCxnSpPr>
            <a:cxnSpLocks/>
          </p:cNvCxnSpPr>
          <p:nvPr/>
        </p:nvCxnSpPr>
        <p:spPr>
          <a:xfrm>
            <a:off x="332203" y="1000686"/>
            <a:ext cx="10272107" cy="0"/>
          </a:xfrm>
          <a:prstGeom prst="line">
            <a:avLst/>
          </a:prstGeom>
          <a:ln w="19050">
            <a:solidFill>
              <a:srgbClr val="00A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7D6FA9-8F2B-456C-87EB-AD2DD7E65235}"/>
              </a:ext>
            </a:extLst>
          </p:cNvPr>
          <p:cNvSpPr txBox="1"/>
          <p:nvPr/>
        </p:nvSpPr>
        <p:spPr>
          <a:xfrm>
            <a:off x="6997147" y="1865731"/>
            <a:ext cx="4009087" cy="29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osis" panose="0201050302020206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región Andina hay mayor protagonismo del mercado de alquiler; por otra parte algunos departamentos de la Costa Caribe la incidencia de este segmento es menor al dato nacional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osis" panose="0201050302020206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F81786-992A-4E1A-BEBC-8D80E7F58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03" y="1093969"/>
            <a:ext cx="4861732" cy="56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629</Words>
  <Application>Microsoft Office PowerPoint</Application>
  <PresentationFormat>Panorámica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Dosis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Karen Nathalia Ortega Burgos</cp:lastModifiedBy>
  <cp:revision>57</cp:revision>
  <dcterms:created xsi:type="dcterms:W3CDTF">2021-03-16T13:21:48Z</dcterms:created>
  <dcterms:modified xsi:type="dcterms:W3CDTF">2021-03-23T15:32:02Z</dcterms:modified>
</cp:coreProperties>
</file>